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81" r:id="rId2"/>
    <p:sldId id="273" r:id="rId3"/>
    <p:sldId id="308" r:id="rId4"/>
    <p:sldId id="309" r:id="rId5"/>
    <p:sldId id="305" r:id="rId6"/>
    <p:sldId id="302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945A"/>
    <a:srgbClr val="FF9900"/>
    <a:srgbClr val="6E152E"/>
    <a:srgbClr val="A42145"/>
    <a:srgbClr val="DEC9A2"/>
    <a:srgbClr val="245C4F"/>
    <a:srgbClr val="404040"/>
    <a:srgbClr val="FFFFFF"/>
    <a:srgbClr val="691B4F"/>
    <a:srgbClr val="691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28"/>
    <p:restoredTop sz="86482"/>
  </p:normalViewPr>
  <p:slideViewPr>
    <p:cSldViewPr snapToGrid="0" snapToObjects="1">
      <p:cViewPr varScale="1">
        <p:scale>
          <a:sx n="112" d="100"/>
          <a:sy n="112" d="100"/>
        </p:scale>
        <p:origin x="9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jpg>
</file>

<file path=ppt/media/image10.png>
</file>

<file path=ppt/media/image11.png>
</file>

<file path=ppt/media/image12.png>
</file>

<file path=ppt/media/image13.png>
</file>

<file path=ppt/media/image3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490F4-3CC5-7A45-A5FB-65785D5F383F}" type="datetimeFigureOut">
              <a:rPr lang="es-MX" smtClean="0"/>
              <a:t>07/03/20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398D7D-961D-D848-BE28-52943B9A26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9059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955F23-1D39-834E-A409-9AC17BD7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07/03/20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15F7B-CE6E-6D4A-B5AB-BDDDCD95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EF8AF7-5DF2-EB49-AC54-6BEB41FC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524473" y="3343609"/>
            <a:ext cx="5029200" cy="0"/>
          </a:xfrm>
          <a:prstGeom prst="line">
            <a:avLst/>
          </a:prstGeom>
          <a:ln w="19050">
            <a:solidFill>
              <a:srgbClr val="DEC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856169"/>
            <a:ext cx="10515600" cy="11445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 b="1" i="0">
                <a:solidFill>
                  <a:srgbClr val="A42145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2904565" y="3606800"/>
            <a:ext cx="6382870" cy="1144588"/>
          </a:xfrm>
        </p:spPr>
        <p:txBody>
          <a:bodyPr/>
          <a:lstStyle>
            <a:lvl1pPr marL="0" indent="0" algn="ctr">
              <a:buNone/>
              <a:defRPr cap="all" baseline="0">
                <a:solidFill>
                  <a:srgbClr val="BC945A"/>
                </a:solidFill>
                <a:latin typeface="Montserrat SemiBold" panose="00000700000000000000" pitchFamily="2" charset="0"/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23D7218-DCEF-054B-A241-F9E2EE9E39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18063" y="4914672"/>
            <a:ext cx="2928981" cy="786440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2A2442C6-7569-E940-A068-16D69F0B10C3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DEC9A2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230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BA57C4-7E93-7040-8A57-4BA7102B5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4696" y="1805797"/>
            <a:ext cx="4019755" cy="2760452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8E4C7A-699F-8B48-881A-B5DA4F772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63830" y="1495245"/>
            <a:ext cx="4445062" cy="4890290"/>
          </a:xfrm>
        </p:spPr>
        <p:txBody>
          <a:bodyPr/>
          <a:lstStyle>
            <a:lvl1pPr marL="0" indent="0" algn="just">
              <a:buNone/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579500"/>
            <a:ext cx="257695" cy="915745"/>
          </a:xfrm>
          <a:prstGeom prst="rect">
            <a:avLst/>
          </a:prstGeom>
          <a:solidFill>
            <a:srgbClr val="A42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4696" y="579500"/>
            <a:ext cx="4019756" cy="91574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solidFill>
                  <a:srgbClr val="A42145"/>
                </a:solidFill>
                <a:latin typeface="Montserrat SemiBold" panose="00000700000000000000" pitchFamily="2" charset="0"/>
              </a:defRPr>
            </a:lvl1pPr>
            <a:lvl2pPr marL="0" indent="0">
              <a:buNone/>
              <a:defRPr sz="1800">
                <a:solidFill>
                  <a:srgbClr val="A42145"/>
                </a:solidFill>
                <a:latin typeface="Montserrat Medium" panose="00000600000000000000" pitchFamily="2" charset="0"/>
              </a:defRPr>
            </a:lvl2pPr>
          </a:lstStyle>
          <a:p>
            <a:pPr lvl="0"/>
            <a:r>
              <a:rPr lang="en-US" dirty="0"/>
              <a:t>CLICK TO EDIT MASTER TEXT</a:t>
            </a:r>
          </a:p>
          <a:p>
            <a:pPr lvl="1"/>
            <a:r>
              <a:rPr lang="en-US" dirty="0"/>
              <a:t>CLICK TO EDIT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308CD1B-E149-7F42-9189-D9876050AB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629400"/>
            <a:ext cx="12192000" cy="2286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182AE53-C476-FE48-92C5-0B6570439F9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290322" y="617780"/>
            <a:ext cx="2354880" cy="6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5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6B79C-27DF-DA46-9B64-4E0256DA9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26" y="579500"/>
            <a:ext cx="8398340" cy="915745"/>
          </a:xfrm>
        </p:spPr>
        <p:txBody>
          <a:bodyPr>
            <a:noAutofit/>
          </a:bodyPr>
          <a:lstStyle>
            <a:lvl1pPr>
              <a:defRPr sz="3200" b="0" i="0">
                <a:solidFill>
                  <a:srgbClr val="A42145"/>
                </a:solidFill>
                <a:latin typeface="Montserrat Medium" pitchFamily="2" charset="77"/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s-MX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75D9E89-2F81-8E4E-8F00-6E2A93AE2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057402" y="1765487"/>
            <a:ext cx="7232920" cy="462004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A013D54-3F17-684F-BFB9-7B30B00F6C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629400"/>
            <a:ext cx="12192000" cy="228600"/>
          </a:xfrm>
          <a:prstGeom prst="rect">
            <a:avLst/>
          </a:prstGeom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AA9E7968-AA4F-554B-9D5A-3BFC821210B4}"/>
              </a:ext>
            </a:extLst>
          </p:cNvPr>
          <p:cNvSpPr/>
          <p:nvPr userDrawn="1"/>
        </p:nvSpPr>
        <p:spPr>
          <a:xfrm>
            <a:off x="0" y="579500"/>
            <a:ext cx="257695" cy="915745"/>
          </a:xfrm>
          <a:prstGeom prst="rect">
            <a:avLst/>
          </a:prstGeom>
          <a:solidFill>
            <a:srgbClr val="A42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1E06F3C-483A-3E47-85FD-877273809B1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290322" y="617780"/>
            <a:ext cx="2354880" cy="6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2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a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6B79C-27DF-DA46-9B64-4E0256DA9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26" y="579500"/>
            <a:ext cx="8398340" cy="915745"/>
          </a:xfrm>
        </p:spPr>
        <p:txBody>
          <a:bodyPr>
            <a:noAutofit/>
          </a:bodyPr>
          <a:lstStyle>
            <a:lvl1pPr>
              <a:defRPr sz="3200" b="0" i="0">
                <a:solidFill>
                  <a:srgbClr val="A42145"/>
                </a:solidFill>
                <a:latin typeface="Montserrat Medium" pitchFamily="2" charset="77"/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s-MX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75D9E89-2F81-8E4E-8F00-6E2A93AE2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057402" y="1765487"/>
            <a:ext cx="7232920" cy="462004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A013D54-3F17-684F-BFB9-7B30B00F6C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629400"/>
            <a:ext cx="12192000" cy="228600"/>
          </a:xfrm>
          <a:prstGeom prst="rect">
            <a:avLst/>
          </a:prstGeom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AA9E7968-AA4F-554B-9D5A-3BFC821210B4}"/>
              </a:ext>
            </a:extLst>
          </p:cNvPr>
          <p:cNvSpPr/>
          <p:nvPr userDrawn="1"/>
        </p:nvSpPr>
        <p:spPr>
          <a:xfrm>
            <a:off x="0" y="579500"/>
            <a:ext cx="257695" cy="915745"/>
          </a:xfrm>
          <a:prstGeom prst="rect">
            <a:avLst/>
          </a:prstGeom>
          <a:solidFill>
            <a:srgbClr val="A42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1E06F3C-483A-3E47-85FD-877273809B1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290322" y="617780"/>
            <a:ext cx="2354880" cy="6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04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4499C0E-414B-4742-8F18-A0ECE1444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3AE6D4-0422-4248-B05D-55FE46C67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6CB96C-1C06-3B44-8615-D726F4477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8DF0E-90BF-EC4E-8934-156187A1162F}" type="datetimeFigureOut">
              <a:rPr lang="es-MX" smtClean="0"/>
              <a:t>07/03/20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3D1A4B-ADA7-7043-82FA-F7032EB17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02CF53-648D-B74F-A473-B4CC8BB23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847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B1E6DD-1443-C546-A4D1-B93A790EB0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31498" y="3606800"/>
            <a:ext cx="8129003" cy="1144588"/>
          </a:xfrm>
        </p:spPr>
        <p:txBody>
          <a:bodyPr/>
          <a:lstStyle/>
          <a:p>
            <a:r>
              <a:rPr lang="es-MX" dirty="0"/>
              <a:t>SÁBADO 7 de MARZO de 2020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F6BAF16-6DC7-6E48-8EB8-7260E8022A88}"/>
              </a:ext>
            </a:extLst>
          </p:cNvPr>
          <p:cNvSpPr txBox="1"/>
          <p:nvPr/>
        </p:nvSpPr>
        <p:spPr>
          <a:xfrm>
            <a:off x="1312126" y="936702"/>
            <a:ext cx="956774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b="1" dirty="0">
                <a:solidFill>
                  <a:srgbClr val="C00000"/>
                </a:solidFill>
              </a:rPr>
              <a:t>COVID-19</a:t>
            </a:r>
          </a:p>
          <a:p>
            <a:pPr algn="ctr"/>
            <a:r>
              <a:rPr lang="es-MX" sz="4800" b="1" dirty="0">
                <a:solidFill>
                  <a:srgbClr val="C00000"/>
                </a:solidFill>
              </a:rPr>
              <a:t>Comunicado Técnico Diario</a:t>
            </a:r>
          </a:p>
        </p:txBody>
      </p:sp>
    </p:spTree>
    <p:extLst>
      <p:ext uri="{BB962C8B-B14F-4D97-AF65-F5344CB8AC3E}">
        <p14:creationId xmlns:p14="http://schemas.microsoft.com/office/powerpoint/2010/main" val="4081219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3"/>
          <p:cNvSpPr txBox="1"/>
          <p:nvPr/>
        </p:nvSpPr>
        <p:spPr>
          <a:xfrm>
            <a:off x="6485013" y="6282661"/>
            <a:ext cx="5706987" cy="37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dirty="0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Fuente: SSA(SPPS/DGE/DIE/</a:t>
            </a:r>
            <a:r>
              <a:rPr lang="es-MX" sz="900" dirty="0" err="1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InDRE</a:t>
            </a:r>
            <a:r>
              <a:rPr lang="es-MX" sz="900" dirty="0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/Informe técnico.COVID-19 /Mexico-03 de marzo 2020 (corte 13:00hrs)</a:t>
            </a:r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C5615A81-C35C-A94C-A80E-0832EA85FAFE}"/>
              </a:ext>
            </a:extLst>
          </p:cNvPr>
          <p:cNvSpPr txBox="1">
            <a:spLocks/>
          </p:cNvSpPr>
          <p:nvPr/>
        </p:nvSpPr>
        <p:spPr>
          <a:xfrm>
            <a:off x="227769" y="791547"/>
            <a:ext cx="8895644" cy="533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rgbClr val="A42145"/>
                </a:solidFill>
                <a:latin typeface="Montserrat Medium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MX" b="1" dirty="0">
                <a:latin typeface="Montserrat Black" panose="00000A00000000000000" pitchFamily="2" charset="0"/>
              </a:rPr>
              <a:t>COVID-19: Panorama Internacional, al 04/03/2020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7EB6E1-6463-DC42-9938-65FC987DF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56650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C16A1856-01C8-214B-BCC5-0287AE18861A}"/>
              </a:ext>
            </a:extLst>
          </p:cNvPr>
          <p:cNvSpPr txBox="1">
            <a:spLocks/>
          </p:cNvSpPr>
          <p:nvPr/>
        </p:nvSpPr>
        <p:spPr>
          <a:xfrm>
            <a:off x="103260" y="841351"/>
            <a:ext cx="8895644" cy="533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rgbClr val="A42145"/>
                </a:solidFill>
                <a:latin typeface="Montserrat Medium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MX" b="1" dirty="0">
                <a:latin typeface="Montserrat Black" panose="00000A00000000000000" pitchFamily="2" charset="0"/>
              </a:rPr>
              <a:t>COVID-19: Panorama Nacional, al 07/03/2020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5289202-6721-1143-BD45-3601FDBD6D68}"/>
              </a:ext>
            </a:extLst>
          </p:cNvPr>
          <p:cNvSpPr/>
          <p:nvPr/>
        </p:nvSpPr>
        <p:spPr>
          <a:xfrm>
            <a:off x="631312" y="1738331"/>
            <a:ext cx="5464687" cy="4365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>
              <a:spcBef>
                <a:spcPts val="1000"/>
              </a:spcBef>
              <a:buClr>
                <a:srgbClr val="990033"/>
              </a:buClr>
            </a:pPr>
            <a:r>
              <a:rPr lang="es-MX" sz="2000" b="1" dirty="0">
                <a:solidFill>
                  <a:srgbClr val="FF0000"/>
                </a:solidFill>
                <a:latin typeface="Montserrat" panose="00000500000000000000" pitchFamily="2" charset="0"/>
                <a:ea typeface="+mj-ea"/>
                <a:cs typeface="+mj-cs"/>
              </a:rPr>
              <a:t>De los SIETE casos CONFIRMADOS se observa:</a:t>
            </a:r>
          </a:p>
          <a:p>
            <a:pPr marL="228600" lvl="1" indent="-228600" algn="just" defTabSz="457200">
              <a:spcBef>
                <a:spcPts val="1000"/>
              </a:spcBef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</a:pP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Cinco son hombres (71.4%)</a:t>
            </a:r>
          </a:p>
          <a:p>
            <a:pPr marL="228600" lvl="1" indent="-228600" algn="just" defTabSz="457200">
              <a:spcBef>
                <a:spcPts val="1000"/>
              </a:spcBef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</a:pP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Mediana de edad: 41 años (19-71 años).</a:t>
            </a:r>
          </a:p>
          <a:p>
            <a:pPr marL="228600" lvl="1" indent="-228600" algn="just" defTabSz="457200">
              <a:spcBef>
                <a:spcPts val="1000"/>
              </a:spcBef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</a:pP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Los siete casos con evolución satisfactoria y sintomatología leve. Solo uno hospitalizado por desequilibrio electrolítico, en condición estable.</a:t>
            </a:r>
          </a:p>
          <a:p>
            <a:pPr marL="228600" lvl="1" indent="-228600" algn="just" defTabSz="457200">
              <a:spcBef>
                <a:spcPts val="1000"/>
              </a:spcBef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</a:pP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El próximo martes 10 de marzo, tres de los primeros casos cumpliran sus 14 días de aislamiento.</a:t>
            </a:r>
          </a:p>
          <a:p>
            <a:pPr marL="228600" lvl="1" indent="-228600" algn="just" defTabSz="457200">
              <a:spcBef>
                <a:spcPts val="1000"/>
              </a:spcBef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</a:pP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El CONTACTO de un caso confirmado, residente del Estado de México, con resultado POSITIVO a SARS-CoV-2, continua considerándose como </a:t>
            </a:r>
            <a:r>
              <a:rPr lang="es-MX" b="1" dirty="0">
                <a:solidFill>
                  <a:prstClr val="black"/>
                </a:solidFill>
                <a:latin typeface="Montserrat" panose="00000500000000000000" pitchFamily="2" charset="0"/>
              </a:rPr>
              <a:t>PORTADOR</a:t>
            </a:r>
            <a:r>
              <a:rPr lang="es-MX" dirty="0">
                <a:solidFill>
                  <a:prstClr val="black"/>
                </a:solidFill>
                <a:latin typeface="Montserrat" panose="00000500000000000000" pitchFamily="2" charset="0"/>
              </a:rPr>
              <a:t> al mantenerse sin presencia de signos y síntomas de la enfermedad. 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CAAFD6FE-CB50-BA47-A956-AD77EAD8D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50" y="1802361"/>
            <a:ext cx="5741436" cy="4048109"/>
          </a:xfrm>
          <a:prstGeom prst="rect">
            <a:avLst/>
          </a:prstGeom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F3917C0D-8723-A943-ABB7-D3335429D113}"/>
              </a:ext>
            </a:extLst>
          </p:cNvPr>
          <p:cNvGrpSpPr/>
          <p:nvPr/>
        </p:nvGrpSpPr>
        <p:grpSpPr>
          <a:xfrm>
            <a:off x="9906772" y="1613120"/>
            <a:ext cx="1132560" cy="2386395"/>
            <a:chOff x="10370716" y="1629266"/>
            <a:chExt cx="1132560" cy="2386395"/>
          </a:xfrm>
        </p:grpSpPr>
        <p:sp>
          <p:nvSpPr>
            <p:cNvPr id="21" name="Rectángulo redondeado 20">
              <a:extLst>
                <a:ext uri="{FF2B5EF4-FFF2-40B4-BE49-F238E27FC236}">
                  <a16:creationId xmlns:a16="http://schemas.microsoft.com/office/drawing/2014/main" id="{F414E3CB-B7FF-7046-A87B-5BEA5D97C63D}"/>
                </a:ext>
              </a:extLst>
            </p:cNvPr>
            <p:cNvSpPr/>
            <p:nvPr/>
          </p:nvSpPr>
          <p:spPr>
            <a:xfrm>
              <a:off x="10409038" y="1629266"/>
              <a:ext cx="1094238" cy="408528"/>
            </a:xfrm>
            <a:prstGeom prst="roundRect">
              <a:avLst/>
            </a:prstGeom>
            <a:solidFill>
              <a:srgbClr val="9BBB59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MX" sz="2000" b="1" kern="0" dirty="0">
                  <a:solidFill>
                    <a:prstClr val="white"/>
                  </a:solidFill>
                  <a:latin typeface="Montserrat" panose="00000500000000000000" pitchFamily="2" charset="0"/>
                </a:rPr>
                <a:t>186</a:t>
              </a:r>
              <a:endParaRPr kumimoji="0" lang="es-MX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</a:endParaRP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7A7208BD-F1F2-7145-AF8A-8A32163B967D}"/>
                </a:ext>
              </a:extLst>
            </p:cNvPr>
            <p:cNvSpPr txBox="1"/>
            <p:nvPr/>
          </p:nvSpPr>
          <p:spPr>
            <a:xfrm>
              <a:off x="10385093" y="2059053"/>
              <a:ext cx="1094237" cy="3461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457200"/>
              <a:r>
                <a:rPr lang="es-MX" sz="900" b="1" dirty="0">
                  <a:solidFill>
                    <a:prstClr val="black"/>
                  </a:solidFill>
                  <a:latin typeface="Montserrat" panose="00000500000000000000" pitchFamily="2" charset="0"/>
                </a:rPr>
                <a:t>Total de casos NEGATIVOS</a:t>
              </a:r>
            </a:p>
          </p:txBody>
        </p:sp>
        <p:pic>
          <p:nvPicPr>
            <p:cNvPr id="23" name="Imagen 22">
              <a:extLst>
                <a:ext uri="{FF2B5EF4-FFF2-40B4-BE49-F238E27FC236}">
                  <a16:creationId xmlns:a16="http://schemas.microsoft.com/office/drawing/2014/main" id="{956B875F-DC36-2841-A687-B195B7ED8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9BBB59">
                  <a:lumMod val="50000"/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0476890" y="1681292"/>
              <a:ext cx="353599" cy="325734"/>
            </a:xfrm>
            <a:prstGeom prst="rect">
              <a:avLst/>
            </a:prstGeom>
            <a:noFill/>
          </p:spPr>
        </p:pic>
        <p:sp>
          <p:nvSpPr>
            <p:cNvPr id="25" name="Rectángulo redondeado 24">
              <a:extLst>
                <a:ext uri="{FF2B5EF4-FFF2-40B4-BE49-F238E27FC236}">
                  <a16:creationId xmlns:a16="http://schemas.microsoft.com/office/drawing/2014/main" id="{543D7AE0-27D0-D243-8650-5E5DE14B5057}"/>
                </a:ext>
              </a:extLst>
            </p:cNvPr>
            <p:cNvSpPr/>
            <p:nvPr/>
          </p:nvSpPr>
          <p:spPr>
            <a:xfrm>
              <a:off x="10370716" y="3265848"/>
              <a:ext cx="1094238" cy="408528"/>
            </a:xfrm>
            <a:prstGeom prst="roundRect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MX" sz="2000" b="1" kern="0" noProof="0" dirty="0">
                  <a:solidFill>
                    <a:prstClr val="white"/>
                  </a:solidFill>
                  <a:latin typeface="Montserrat" panose="00000500000000000000" pitchFamily="2" charset="0"/>
                </a:rPr>
                <a:t>7</a:t>
              </a:r>
              <a:endParaRPr kumimoji="0" lang="es-MX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</a:endParaRP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CBD7B976-6365-0F47-99EE-B0067708BB3B}"/>
                </a:ext>
              </a:extLst>
            </p:cNvPr>
            <p:cNvSpPr txBox="1"/>
            <p:nvPr/>
          </p:nvSpPr>
          <p:spPr>
            <a:xfrm>
              <a:off x="10370716" y="3669464"/>
              <a:ext cx="1094237" cy="3461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457200"/>
              <a:r>
                <a:rPr lang="es-MX" sz="900" b="1" dirty="0">
                  <a:solidFill>
                    <a:prstClr val="black"/>
                  </a:solidFill>
                  <a:latin typeface="Montserrat" panose="00000500000000000000" pitchFamily="2" charset="0"/>
                </a:rPr>
                <a:t>Total de casos confirmados</a:t>
              </a:r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B84B8F2F-813C-0C44-B4F6-1331FFF21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38568" y="3317875"/>
              <a:ext cx="353599" cy="325734"/>
            </a:xfrm>
            <a:prstGeom prst="rect">
              <a:avLst/>
            </a:prstGeom>
            <a:solidFill>
              <a:srgbClr val="C00000"/>
            </a:solidFill>
          </p:spPr>
        </p:pic>
        <p:sp>
          <p:nvSpPr>
            <p:cNvPr id="28" name="Rectángulo redondeado 27">
              <a:extLst>
                <a:ext uri="{FF2B5EF4-FFF2-40B4-BE49-F238E27FC236}">
                  <a16:creationId xmlns:a16="http://schemas.microsoft.com/office/drawing/2014/main" id="{39DAD829-0543-C045-8C72-C82CA4FCD900}"/>
                </a:ext>
              </a:extLst>
            </p:cNvPr>
            <p:cNvSpPr/>
            <p:nvPr/>
          </p:nvSpPr>
          <p:spPr>
            <a:xfrm>
              <a:off x="10398364" y="2461639"/>
              <a:ext cx="1094238" cy="408528"/>
            </a:xfrm>
            <a:prstGeom prst="roundRect">
              <a:avLst/>
            </a:prstGeom>
            <a:solidFill>
              <a:srgbClr val="FFC000"/>
            </a:solidFill>
            <a:ln w="25400" cap="flat" cmpd="sng" algn="ctr">
              <a:solidFill>
                <a:srgbClr val="FFC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MX" sz="2000" b="1" kern="0" dirty="0">
                  <a:solidFill>
                    <a:prstClr val="white"/>
                  </a:solidFill>
                  <a:latin typeface="Montserrat" panose="00000500000000000000" pitchFamily="2" charset="0"/>
                </a:rPr>
                <a:t>30</a:t>
              </a:r>
              <a:endParaRPr kumimoji="0" lang="es-MX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</a:endParaRP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7845B261-5881-0D4E-BCA7-EF8F2ED32342}"/>
                </a:ext>
              </a:extLst>
            </p:cNvPr>
            <p:cNvSpPr txBox="1"/>
            <p:nvPr/>
          </p:nvSpPr>
          <p:spPr>
            <a:xfrm>
              <a:off x="10377679" y="2867968"/>
              <a:ext cx="109423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457200"/>
              <a:r>
                <a:rPr lang="es-MX" sz="900" b="1" dirty="0">
                  <a:solidFill>
                    <a:prstClr val="black"/>
                  </a:solidFill>
                  <a:latin typeface="Montserrat" panose="00000500000000000000" pitchFamily="2" charset="0"/>
                </a:rPr>
                <a:t>Total de casos Sospechosos</a:t>
              </a:r>
            </a:p>
          </p:txBody>
        </p:sp>
        <p:pic>
          <p:nvPicPr>
            <p:cNvPr id="30" name="Imagen 29">
              <a:extLst>
                <a:ext uri="{FF2B5EF4-FFF2-40B4-BE49-F238E27FC236}">
                  <a16:creationId xmlns:a16="http://schemas.microsoft.com/office/drawing/2014/main" id="{86410E27-BD53-534F-AEBF-F53F0A14F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F79646">
                  <a:lumMod val="75000"/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0478985" y="2503035"/>
              <a:ext cx="353599" cy="325734"/>
            </a:xfrm>
            <a:prstGeom prst="rect">
              <a:avLst/>
            </a:prstGeom>
            <a:noFill/>
          </p:spPr>
        </p:pic>
      </p:grpSp>
      <p:sp>
        <p:nvSpPr>
          <p:cNvPr id="31" name="CuadroTexto 30">
            <a:extLst>
              <a:ext uri="{FF2B5EF4-FFF2-40B4-BE49-F238E27FC236}">
                <a16:creationId xmlns:a16="http://schemas.microsoft.com/office/drawing/2014/main" id="{793B1EF5-288E-6B42-A90B-8C873B14FBF8}"/>
              </a:ext>
            </a:extLst>
          </p:cNvPr>
          <p:cNvSpPr txBox="1"/>
          <p:nvPr/>
        </p:nvSpPr>
        <p:spPr>
          <a:xfrm>
            <a:off x="5827474" y="5865030"/>
            <a:ext cx="5706987" cy="37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00" dirty="0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Fuente: SSA(SPPS/DGE/DIE/</a:t>
            </a:r>
            <a:r>
              <a:rPr lang="es-MX" sz="900" dirty="0" err="1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InDRE</a:t>
            </a:r>
            <a:r>
              <a:rPr lang="es-MX" sz="900" dirty="0">
                <a:solidFill>
                  <a:srgbClr val="BC945A"/>
                </a:solidFill>
                <a:latin typeface="Montserrat Medium" pitchFamily="2" charset="77"/>
                <a:ea typeface="+mj-ea"/>
                <a:cs typeface="+mj-cs"/>
              </a:rPr>
              <a:t>/Informe técnico.COVID-19 /Mexico-07 de marzo 2020 (corte 13:00hrs)</a:t>
            </a:r>
          </a:p>
        </p:txBody>
      </p:sp>
    </p:spTree>
    <p:extLst>
      <p:ext uri="{BB962C8B-B14F-4D97-AF65-F5344CB8AC3E}">
        <p14:creationId xmlns:p14="http://schemas.microsoft.com/office/powerpoint/2010/main" val="3919416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940BDAE-66AF-4C43-AC1E-60AC829AF907}"/>
              </a:ext>
            </a:extLst>
          </p:cNvPr>
          <p:cNvSpPr txBox="1">
            <a:spLocks/>
          </p:cNvSpPr>
          <p:nvPr/>
        </p:nvSpPr>
        <p:spPr>
          <a:xfrm>
            <a:off x="308611" y="551517"/>
            <a:ext cx="8892540" cy="9458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rgbClr val="A42145"/>
                </a:solidFill>
                <a:latin typeface="Montserrat Medium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MX" sz="3000" b="1" dirty="0">
                <a:latin typeface="Montserrat Black" panose="00000A00000000000000" pitchFamily="2" charset="0"/>
              </a:rPr>
              <a:t>BROTE DE PANDEMIA “CON” Y “SIN” INTERVENCIÓN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CA5164D-0D6B-E642-9CEF-4B142DDB8BEB}"/>
              </a:ext>
            </a:extLst>
          </p:cNvPr>
          <p:cNvSpPr txBox="1"/>
          <p:nvPr/>
        </p:nvSpPr>
        <p:spPr>
          <a:xfrm>
            <a:off x="3382999" y="6167983"/>
            <a:ext cx="6023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000" dirty="0"/>
              <a:t>FUENTE: Acta Médica Peruana, versión online ISSN 1728-5917, v.26 n.2 Lima abr./jun. 2009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C0AFF9-B0A1-C64C-98FF-DF73247E8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20" y="1497330"/>
            <a:ext cx="7683569" cy="450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23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940BDAE-66AF-4C43-AC1E-60AC829AF907}"/>
              </a:ext>
            </a:extLst>
          </p:cNvPr>
          <p:cNvSpPr txBox="1">
            <a:spLocks/>
          </p:cNvSpPr>
          <p:nvPr/>
        </p:nvSpPr>
        <p:spPr>
          <a:xfrm>
            <a:off x="627819" y="654387"/>
            <a:ext cx="8230431" cy="9458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rgbClr val="A42145"/>
                </a:solidFill>
                <a:latin typeface="Montserrat Medium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MX" b="1" dirty="0">
                <a:latin typeface="Montserrat Black" panose="00000A00000000000000" pitchFamily="2" charset="0"/>
              </a:rPr>
              <a:t>COVID-19: Escenarios y Carga de Enfermedad Estimada en México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8A6A43-8AA2-E54D-8AA6-7BB8E7F17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74" y="1600200"/>
            <a:ext cx="11590851" cy="458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45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F6BAF16-6DC7-6E48-8EB8-7260E8022A88}"/>
              </a:ext>
            </a:extLst>
          </p:cNvPr>
          <p:cNvSpPr txBox="1"/>
          <p:nvPr/>
        </p:nvSpPr>
        <p:spPr>
          <a:xfrm>
            <a:off x="1312126" y="936702"/>
            <a:ext cx="956774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b="1" dirty="0">
                <a:solidFill>
                  <a:srgbClr val="C00000"/>
                </a:solidFill>
              </a:rPr>
              <a:t>COVID-19</a:t>
            </a:r>
          </a:p>
          <a:p>
            <a:pPr algn="ctr"/>
            <a:r>
              <a:rPr lang="es-MX" sz="4800" b="1" dirty="0">
                <a:solidFill>
                  <a:srgbClr val="C00000"/>
                </a:solidFill>
              </a:rPr>
              <a:t>Comunicado Técnico Diario</a:t>
            </a:r>
          </a:p>
        </p:txBody>
      </p:sp>
      <p:sp>
        <p:nvSpPr>
          <p:cNvPr id="4" name="Marcador de texto 2">
            <a:extLst>
              <a:ext uri="{FF2B5EF4-FFF2-40B4-BE49-F238E27FC236}">
                <a16:creationId xmlns:a16="http://schemas.microsoft.com/office/drawing/2014/main" id="{43B60290-1ED9-894B-BE9F-C7A14139542D}"/>
              </a:ext>
            </a:extLst>
          </p:cNvPr>
          <p:cNvSpPr txBox="1">
            <a:spLocks/>
          </p:cNvSpPr>
          <p:nvPr/>
        </p:nvSpPr>
        <p:spPr>
          <a:xfrm>
            <a:off x="2031498" y="3606800"/>
            <a:ext cx="8129003" cy="114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cap="all" baseline="0">
                <a:solidFill>
                  <a:srgbClr val="BC945A"/>
                </a:solidFill>
                <a:latin typeface="Montserrat SemiBold" panose="000007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/>
              <a:t>SÁBADO 7 de MARZO de 2020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175954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̃anera_Salud.potx" id="{9A5E8FFE-1203-4403-9524-920462DE46B6}" vid="{E16A5DC2-BE1F-4E84-93FA-2874B807677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226AC7272D29B40B2A9536514A1EFF3" ma:contentTypeVersion="2" ma:contentTypeDescription="Crear nuevo documento." ma:contentTypeScope="" ma:versionID="20ae3fe5fd2340c9a5e2fe92917dd84c">
  <xsd:schema xmlns:xsd="http://www.w3.org/2001/XMLSchema" xmlns:xs="http://www.w3.org/2001/XMLSchema" xmlns:p="http://schemas.microsoft.com/office/2006/metadata/properties" xmlns:ns1="http://schemas.microsoft.com/sharepoint/v3" xmlns:ns2="b4d04a17-de84-4ca4-a042-8d219a44b816" targetNamespace="http://schemas.microsoft.com/office/2006/metadata/properties" ma:root="true" ma:fieldsID="dbd6357ed5ee8d9073b096b5fedbe883" ns1:_="" ns2:_="">
    <xsd:import namespace="http://schemas.microsoft.com/sharepoint/v3"/>
    <xsd:import namespace="b4d04a17-de84-4ca4-a042-8d219a44b816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Fecha de inicio programada" ma:description="Fecha de inicio programada es una columna del sitio que crea la característica Publicación. Se usa para especificar la fecha y la hora a la que esta página se presentará por primera vez a los visitantes del sitio." ma:internalName="PublishingStartDate">
      <xsd:simpleType>
        <xsd:restriction base="dms:Unknown"/>
      </xsd:simpleType>
    </xsd:element>
    <xsd:element name="PublishingExpirationDate" ma:index="9" nillable="true" ma:displayName="Fecha de finalización programada" ma:description="Fecha de finalización programada es una columna del sitio que crea la característica Publicación. Se usa para especificar la fecha y la hora a la que esta página dejará de presentarse a los visitantes del sitio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d04a17-de84-4ca4-a042-8d219a44b81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505FC7C-57B2-44F1-9936-EFAA47054227}"/>
</file>

<file path=customXml/itemProps2.xml><?xml version="1.0" encoding="utf-8"?>
<ds:datastoreItem xmlns:ds="http://schemas.openxmlformats.org/officeDocument/2006/customXml" ds:itemID="{C13C5083-297B-4D74-90E8-16B2D32F5554}"/>
</file>

<file path=customXml/itemProps3.xml><?xml version="1.0" encoding="utf-8"?>
<ds:datastoreItem xmlns:ds="http://schemas.openxmlformats.org/officeDocument/2006/customXml" ds:itemID="{FC5AF00B-B13A-47D7-A3CE-3B7EC35BBAE5}"/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1443</TotalTime>
  <Words>242</Words>
  <Application>Microsoft Macintosh PowerPoint</Application>
  <PresentationFormat>Panorámica</PresentationFormat>
  <Paragraphs>25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Montserrat</vt:lpstr>
      <vt:lpstr>Montserrat Black</vt:lpstr>
      <vt:lpstr>Montserrat Medium</vt:lpstr>
      <vt:lpstr>Montserrat SemiBold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Javier Gonzalez Velazquez - Alumno</dc:creator>
  <cp:lastModifiedBy>José Luis Alomía Zegarra</cp:lastModifiedBy>
  <cp:revision>194</cp:revision>
  <dcterms:created xsi:type="dcterms:W3CDTF">2020-01-20T22:04:18Z</dcterms:created>
  <dcterms:modified xsi:type="dcterms:W3CDTF">2020-03-08T00:44:04Z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0x0101001226AC7272D29B40B2A9536514A1EFF3</vt:lpwstr>
  </property>
</Properties>
</file>

<file path=docProps/thumbnail.jpeg>
</file>